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3" r:id="rId2"/>
    <p:sldId id="258" r:id="rId3"/>
    <p:sldId id="292" r:id="rId4"/>
    <p:sldId id="259" r:id="rId5"/>
    <p:sldId id="260" r:id="rId6"/>
    <p:sldId id="264" r:id="rId7"/>
    <p:sldId id="284" r:id="rId8"/>
    <p:sldId id="285" r:id="rId9"/>
    <p:sldId id="287" r:id="rId10"/>
    <p:sldId id="286" r:id="rId11"/>
    <p:sldId id="288" r:id="rId12"/>
    <p:sldId id="289" r:id="rId13"/>
    <p:sldId id="290" r:id="rId14"/>
    <p:sldId id="291" r:id="rId15"/>
    <p:sldId id="29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2B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7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2DAE30-44A4-4197-8440-54DFC6857124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9E474C5-401B-4831-A04B-D4F814873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42852"/>
            <a:ext cx="7406640" cy="5072098"/>
          </a:xfrm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>
                <a:solidFill>
                  <a:srgbClr val="7030A0"/>
                </a:solidFill>
              </a:rPr>
              <a:t/>
            </a:r>
            <a:br>
              <a:rPr lang="ru-RU" sz="1400" b="1" dirty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>
                <a:solidFill>
                  <a:srgbClr val="7030A0"/>
                </a:solidFill>
              </a:rPr>
              <a:t/>
            </a:r>
            <a:br>
              <a:rPr lang="ru-RU" sz="1400" b="1" dirty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> </a:t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>
                <a:solidFill>
                  <a:srgbClr val="7030A0"/>
                </a:solidFill>
              </a:rPr>
              <a:t/>
            </a:r>
            <a:br>
              <a:rPr lang="ru-RU" sz="1400" b="1" dirty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> Муниципальное бюджетное дошкольное образовательное учреждение</a:t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>детский сад </a:t>
            </a:r>
            <a:r>
              <a:rPr lang="ru-RU" sz="1400" b="1" dirty="0" err="1" smtClean="0">
                <a:solidFill>
                  <a:srgbClr val="7030A0"/>
                </a:solidFill>
              </a:rPr>
              <a:t>общеразвивающего</a:t>
            </a:r>
            <a:r>
              <a:rPr lang="ru-RU" sz="1400" b="1" dirty="0" smtClean="0">
                <a:solidFill>
                  <a:srgbClr val="7030A0"/>
                </a:solidFill>
              </a:rPr>
              <a:t> вида № 89 «Огонек»</a:t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>г. Волжского Волгоградской области </a:t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>
                <a:solidFill>
                  <a:srgbClr val="7030A0"/>
                </a:solidFill>
              </a:rPr>
              <a:t/>
            </a:r>
            <a:br>
              <a:rPr lang="ru-RU" sz="1400" b="1" dirty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1400" b="1" dirty="0" smtClean="0">
                <a:solidFill>
                  <a:srgbClr val="7030A0"/>
                </a:solidFill>
              </a:rPr>
              <a:t/>
            </a:r>
            <a:br>
              <a:rPr lang="ru-RU" sz="14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Возрастные особенности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 общения дошкольников со </a:t>
            </a:r>
            <a:r>
              <a:rPr lang="ru-RU" sz="3600" b="1" dirty="0" smtClean="0">
                <a:solidFill>
                  <a:srgbClr val="7030A0"/>
                </a:solidFill>
              </a:rPr>
              <a:t>сверстниками и его нарушения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>
                <a:solidFill>
                  <a:srgbClr val="7030A0"/>
                </a:solidFill>
              </a:rPr>
              <a:t/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429264"/>
            <a:ext cx="7406640" cy="1312104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lvl="0" algn="ctr">
              <a:buClr>
                <a:srgbClr val="CEB966"/>
              </a:buClr>
            </a:pPr>
            <a:r>
              <a:rPr lang="ru-RU" sz="2000" b="1" dirty="0" smtClean="0">
                <a:solidFill>
                  <a:srgbClr val="B72B38"/>
                </a:solidFill>
              </a:rPr>
              <a:t>                                                                                           </a:t>
            </a:r>
            <a:r>
              <a:rPr lang="ru-RU" sz="2000" b="1" dirty="0" smtClean="0">
                <a:solidFill>
                  <a:srgbClr val="00B050"/>
                </a:solidFill>
              </a:rPr>
              <a:t>Педагог-психолог  </a:t>
            </a:r>
            <a:r>
              <a:rPr lang="ru-RU" sz="2000" b="1" dirty="0">
                <a:solidFill>
                  <a:srgbClr val="00B050"/>
                </a:solidFill>
              </a:rPr>
              <a:t>МБДОУ д/с № 89</a:t>
            </a:r>
          </a:p>
          <a:p>
            <a:pPr lvl="0" algn="ctr">
              <a:buClr>
                <a:srgbClr val="CEB966"/>
              </a:buClr>
            </a:pPr>
            <a:r>
              <a:rPr lang="ru-RU" sz="2000" b="1" dirty="0">
                <a:solidFill>
                  <a:srgbClr val="00B050"/>
                </a:solidFill>
              </a:rPr>
              <a:t>Корсакова Наталья </a:t>
            </a:r>
            <a:r>
              <a:rPr lang="ru-RU" sz="2000" b="1" dirty="0" smtClean="0">
                <a:solidFill>
                  <a:srgbClr val="00B050"/>
                </a:solidFill>
              </a:rPr>
              <a:t>Александровна</a:t>
            </a:r>
            <a:endParaRPr lang="ru-RU" sz="1900" b="1" dirty="0">
              <a:solidFill>
                <a:srgbClr val="00B050"/>
              </a:solidFill>
            </a:endParaRPr>
          </a:p>
          <a:p>
            <a:pPr lvl="0" algn="ctr">
              <a:buClr>
                <a:srgbClr val="CEB966"/>
              </a:buClr>
            </a:pPr>
            <a:r>
              <a:rPr lang="ru-RU" sz="1900" b="1" dirty="0" smtClean="0">
                <a:solidFill>
                  <a:srgbClr val="00B050"/>
                </a:solidFill>
              </a:rPr>
              <a:t>2014</a:t>
            </a:r>
            <a:endParaRPr lang="ru-RU" sz="1900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3214686"/>
            <a:ext cx="3000396" cy="18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90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572428" cy="1428760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B72B38"/>
                </a:solidFill>
              </a:rPr>
              <a:t> </a:t>
            </a:r>
            <a:r>
              <a:rPr lang="ru-RU" sz="3100" b="1" dirty="0" smtClean="0">
                <a:solidFill>
                  <a:srgbClr val="B72B38"/>
                </a:solidFill>
              </a:rPr>
              <a:t>Что мешает полноценному общению?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B72B38"/>
                </a:solidFill>
              </a:rPr>
              <a:t/>
            </a:r>
            <a:br>
              <a:rPr lang="ru-RU" sz="3600" dirty="0" smtClean="0">
                <a:solidFill>
                  <a:srgbClr val="B72B38"/>
                </a:solidFill>
              </a:rPr>
            </a:br>
            <a:endParaRPr lang="ru-RU" sz="3600" dirty="0">
              <a:solidFill>
                <a:srgbClr val="B72B3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5" y="1714488"/>
            <a:ext cx="7643865" cy="5000660"/>
          </a:xfrm>
          <a:ln w="381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Дети с поведенческими нарушениями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крайне отягощают климат группы ввиду повышенной возбудимости, агрессивности, конфликтности 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Среди агрессивных детей отчетливо выделяются три группы.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Первую группу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составляют дети, которые чаще всего используют агрессию как средство привлечения внимания сверстников. Получив внимание партнеров, они успокаиваются и прекращают свои вызывающие действия. Они имеют весьма невысокий статус в группе - их либо не замечают, либо избегают. По словам сверстников, такие дети «Все ломают», «Всегда мешают». Этот вариант детской агрессивности можно назвать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импульсивно-демонстративным.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572428" cy="1428760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B72B38"/>
                </a:solidFill>
              </a:rPr>
              <a:t> </a:t>
            </a:r>
            <a:r>
              <a:rPr lang="ru-RU" sz="3100" b="1" dirty="0" smtClean="0">
                <a:solidFill>
                  <a:srgbClr val="B72B38"/>
                </a:solidFill>
              </a:rPr>
              <a:t>Что мешает полноценному общению?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B72B38"/>
                </a:solidFill>
              </a:rPr>
              <a:t/>
            </a:r>
            <a:br>
              <a:rPr lang="ru-RU" sz="3600" dirty="0" smtClean="0">
                <a:solidFill>
                  <a:srgbClr val="B72B38"/>
                </a:solidFill>
              </a:rPr>
            </a:br>
            <a:endParaRPr lang="ru-RU" sz="3600" dirty="0">
              <a:solidFill>
                <a:srgbClr val="B72B3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5" y="1714488"/>
            <a:ext cx="7643865" cy="5000660"/>
          </a:xfrm>
          <a:ln w="38100"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Вторую группу</a:t>
            </a:r>
            <a:r>
              <a:rPr lang="ru-RU" sz="2400" b="1" dirty="0" smtClean="0"/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составляют дети, которые используют агрессию в основном как норму поведения. У них агрессивные действия выступают как средство достижения какой-либо конкретной цели - нужного им предмета, или ведущей роли в игре. Об этом свидетельствует тот факт, что положительные эмоции они испытывают после достижения результата, а не в момент агрессивных действий. В отличие от предыдущей группы, они не стремятся привлечь к себе внимание сверстников. Как правило, эти дети пользуются популярностью в группе сверстников, а некоторые выходят на положение лидеров, подчиняя и подавляя других. Данный вид агрессивности детей можно назвать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нормативно-инструментальным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572428" cy="1428760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B72B38"/>
                </a:solidFill>
              </a:rPr>
              <a:t> </a:t>
            </a:r>
            <a:r>
              <a:rPr lang="ru-RU" sz="3100" b="1" dirty="0" smtClean="0">
                <a:solidFill>
                  <a:srgbClr val="B72B38"/>
                </a:solidFill>
              </a:rPr>
              <a:t>Что мешает полноценному общению?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B72B38"/>
                </a:solidFill>
              </a:rPr>
              <a:t/>
            </a:r>
            <a:br>
              <a:rPr lang="ru-RU" sz="3600" dirty="0" smtClean="0">
                <a:solidFill>
                  <a:srgbClr val="B72B38"/>
                </a:solidFill>
              </a:rPr>
            </a:br>
            <a:endParaRPr lang="ru-RU" sz="3600" dirty="0">
              <a:solidFill>
                <a:srgbClr val="B72B3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5" y="1714488"/>
            <a:ext cx="7643865" cy="5000660"/>
          </a:xfrm>
          <a:ln w="381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 третью группу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входят дети, для которых нанесение вреда другому выступает как самоцель. Они испытывают удовольствие от самих действий, приносящих боль и унижение сверстникам. Такие дети могут выбрать одну-две постоянные жертвы - более слабых детей, не способных ответить тем же. Чувство вины или раскаяния при этом совершенно отсутствует. Нормы и правила поведения открыто игнорируются. На упреки и осуждение взрослых они отвечают: «Ну и что!», «И пусть ему больно»,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«Что хочу, то и делаю». Этот вид детской агрессивности можно назвать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целенаправленно-враждебным.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86742" cy="2000264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dirty="0" smtClean="0">
                <a:solidFill>
                  <a:srgbClr val="B72B38"/>
                </a:solidFill>
              </a:rPr>
              <a:t>Однако, несмотря на эти различия, всех агрессивных детей объединяет одно общее свойство - </a:t>
            </a:r>
            <a:r>
              <a:rPr lang="ru-RU" sz="2700" b="1" dirty="0" smtClean="0">
                <a:solidFill>
                  <a:srgbClr val="B72B38"/>
                </a:solidFill>
              </a:rPr>
              <a:t>невнимание к другим детям, неспособность видеть и понимать другого.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rgbClr val="B72B38"/>
                </a:solidFill>
              </a:rPr>
              <a:t/>
            </a:r>
            <a:br>
              <a:rPr lang="ru-RU" sz="3600" dirty="0" smtClean="0">
                <a:solidFill>
                  <a:srgbClr val="B72B38"/>
                </a:solidFill>
              </a:rPr>
            </a:br>
            <a:endParaRPr lang="ru-RU" sz="3600" dirty="0">
              <a:solidFill>
                <a:srgbClr val="B72B3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5" y="2285992"/>
            <a:ext cx="7643865" cy="4429156"/>
          </a:xfrm>
          <a:ln w="38100">
            <a:solidFill>
              <a:srgbClr val="00B050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Здесь важную роль играет воспитания ребенка в семье, отношение родителей к ребенку. 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Если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Родители поощряют агрессивность в своих детях непосредственно либо показывают пример собственного агрессивного поведения по отношению к окружающим.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Родители допускают две крайности: подавляющее, парализующее волю ребенка воспитание, или попустительство любым его прихотям и капризам.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 результате формируются такие качества как тревожность, агрессивность, эгоизм и жестокость.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Если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общение взрослых и детей позитивно окрашено. Детей учат конструктивному поведению. В таких семьях агрессивность не выходит за пределы возрастной нормы.</a:t>
            </a: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86742" cy="1857388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700" dirty="0" smtClean="0">
                <a:solidFill>
                  <a:srgbClr val="B72B38"/>
                </a:solidFill>
              </a:rPr>
              <a:t>У педагогов  должны быть сформированы основные компетенции, необходимые для создания социальной ситуации развития воспитанников. Данные компетенции предполагают: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b="1" dirty="0" smtClean="0">
                <a:solidFill>
                  <a:srgbClr val="B72B38"/>
                </a:solidFill>
              </a:rPr>
              <a:t/>
            </a:r>
            <a:br>
              <a:rPr lang="ru-RU" sz="3600" b="1" dirty="0" smtClean="0">
                <a:solidFill>
                  <a:srgbClr val="B72B38"/>
                </a:solidFill>
              </a:rPr>
            </a:br>
            <a:endParaRPr lang="ru-RU" sz="3600" b="1" dirty="0">
              <a:solidFill>
                <a:srgbClr val="B72B3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5" y="2143116"/>
            <a:ext cx="7643865" cy="4572032"/>
          </a:xfrm>
          <a:ln w="3810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развитие коммуникативных способностей детей, позволяющих разрешать конфликтные ситуации со сверстниками 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 развитие умения детей работать в группе сверстников, решая задачи в совместно распределенной деятельности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 установление правил поведения в помещении, на прогулке, во время образовательной деятельности, осуществляемой в режимных моментах (встречи и прощания, гигиенических процедур, приемов пищи, дневного сна), непосредственной образовательной деятельности и пр., предъявление их в конструктивной (без обвинений и угроз) и понятной детям форме.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86742" cy="1214446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>
                <a:solidFill>
                  <a:srgbClr val="B72B38"/>
                </a:solidFill>
              </a:rPr>
              <a:t>Коммуникативные игры</a:t>
            </a:r>
            <a:r>
              <a:rPr lang="ru-RU" sz="3600" b="1" dirty="0" smtClean="0">
                <a:solidFill>
                  <a:srgbClr val="B72B38"/>
                </a:solidFill>
              </a:rPr>
              <a:t/>
            </a:r>
            <a:br>
              <a:rPr lang="ru-RU" sz="3600" b="1" dirty="0" smtClean="0">
                <a:solidFill>
                  <a:srgbClr val="B72B38"/>
                </a:solidFill>
              </a:rPr>
            </a:br>
            <a:endParaRPr lang="ru-RU" sz="3600" b="1" dirty="0">
              <a:solidFill>
                <a:srgbClr val="B72B3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5" y="1643050"/>
            <a:ext cx="7643865" cy="5072098"/>
          </a:xfrm>
          <a:ln w="3810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Цели: Воспитание положительного отношения к сверстнику. Разрядка гнева в        приемлемой форме. Формирование групповой сплоченности.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Пальчиковая игра в паре «Сорока»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«Зайчик и одуванчик»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«Это я. Узнай меня»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мл.гр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«Комплименты» со ст. возраста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«Птичка в клетке» (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подг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 гр., развитие речи)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«Слепой и поводырь»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Обзывалки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» (огурец, шляпа - солнышко, заинька)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«Магазин игрушек»  (Лошадка, Мячик, Машина, Кукла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«Гном и шишки»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«Стоит в поле теремок»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«Новая сказка»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Коммуникация, связная речь)</a:t>
            </a:r>
          </a:p>
          <a:p>
            <a:pPr lvl="0"/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Жанетта\Desktop\смореабилитация\смайлики\0b061af6fd9561c98dead9311975c74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83"/>
          <a:stretch>
            <a:fillRect/>
          </a:stretch>
        </p:blipFill>
        <p:spPr>
          <a:xfrm>
            <a:off x="2643174" y="500042"/>
            <a:ext cx="4929229" cy="3357586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4505916"/>
            <a:ext cx="735811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Использованная литература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Б. С. Волков, Н. В. Волкова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«Психология общения в детском возрасте».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–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СПб.: Питер, 2008.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Е.К. Лютова, Г.Б. Монина «Тренинг эффективного взаимодействия с детьми». – Санкт- Петербург: Речь, 2005.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94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14414" y="332656"/>
            <a:ext cx="7719274" cy="6168178"/>
          </a:xfrm>
          <a:ln w="3810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sz="2400" b="1" dirty="0" smtClean="0">
                <a:solidFill>
                  <a:srgbClr val="B72B38"/>
                </a:solidFill>
              </a:rPr>
              <a:t>Актуальность</a:t>
            </a:r>
          </a:p>
          <a:p>
            <a:pPr marL="82296" indent="0" algn="ctr">
              <a:buNone/>
            </a:pPr>
            <a:endParaRPr lang="ru-RU" sz="2400" b="1" dirty="0" smtClean="0">
              <a:solidFill>
                <a:srgbClr val="B72B38"/>
              </a:solidFill>
            </a:endParaRPr>
          </a:p>
          <a:p>
            <a:pPr marL="82296" indent="0" algn="just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 соответствии с ФГОС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социально‑коммуникативное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развитие направлено на присвоение норм и ценностей, принятых в обществе, включая моральные и нравственные ценности; развитие общения и взаимодействия ребёнка с взрослыми и сверстниками; становление самостоятельности, целенаправленности и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саморегуляции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семье, малой родине и Отечеству, представлений о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социокультурных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ценностях нашего народа.</a:t>
            </a:r>
          </a:p>
          <a:p>
            <a:pPr marL="82296" indent="0" algn="just"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Содержание образовательной области «Социально-коммуникативное развитие» зависит от возраста детей и должно реализовываться в определённых видах деятельности:</a:t>
            </a:r>
          </a:p>
          <a:p>
            <a:pPr marL="82296" indent="0">
              <a:buNone/>
            </a:pP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7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14414" y="332656"/>
            <a:ext cx="7719274" cy="6168178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Дошкольники активно общаются между собой в самых разных ситуациях</a:t>
            </a:r>
          </a:p>
          <a:p>
            <a:pPr marL="82296" indent="0">
              <a:buNone/>
            </a:pPr>
            <a:endParaRPr lang="ru-RU" sz="24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 период от 3 до 7 лет существенно изменяется </a:t>
            </a:r>
          </a:p>
          <a:p>
            <a:pPr marL="82296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содержание  и формы общения со сверстниками.</a:t>
            </a:r>
          </a:p>
          <a:p>
            <a:pPr marL="82296" indent="0"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 2-3 года ребенку гораздо важнее общаться со </a:t>
            </a:r>
          </a:p>
          <a:p>
            <a:pPr marL="82296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взрослыми и играть с игрушками.</a:t>
            </a:r>
          </a:p>
          <a:p>
            <a:pPr marL="82296" indent="0"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Общение со сверстниками – </a:t>
            </a:r>
          </a:p>
          <a:p>
            <a:pPr marL="82296" indent="0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эмоционально-практическое.</a:t>
            </a:r>
          </a:p>
          <a:p>
            <a:pPr marL="82296" indent="0">
              <a:buNone/>
            </a:pP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C:\Users\Жанетта\Desktop\смореабилитация\смайлики\0_1ded3_e2d27887_S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2198" y="4143380"/>
            <a:ext cx="2741612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947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6858048" cy="1000132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B72B38"/>
                </a:solidFill>
              </a:rPr>
              <a:t/>
            </a:r>
            <a:br>
              <a:rPr lang="ru-RU" sz="3600" dirty="0" smtClean="0">
                <a:solidFill>
                  <a:srgbClr val="B72B38"/>
                </a:solidFill>
              </a:rPr>
            </a:br>
            <a:r>
              <a:rPr lang="ru-RU" sz="3600" dirty="0" smtClean="0">
                <a:solidFill>
                  <a:srgbClr val="B72B38"/>
                </a:solidFill>
              </a:rPr>
              <a:t>3-4 года</a:t>
            </a:r>
            <a:br>
              <a:rPr lang="ru-RU" sz="3600" dirty="0" smtClean="0">
                <a:solidFill>
                  <a:srgbClr val="B72B38"/>
                </a:solidFill>
              </a:rPr>
            </a:br>
            <a:endParaRPr lang="ru-RU" sz="3600" dirty="0">
              <a:solidFill>
                <a:srgbClr val="B72B3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9274" cy="5143536"/>
          </a:xfrm>
          <a:ln w="381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 младшем дошкольном возрасте сохраняется эмоционально-практическое, а наряду с ним возникает ситуативное общение, при котором многое зависит от конкретной обстановки, в которой происходит общение.</a:t>
            </a:r>
          </a:p>
          <a:p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Цель общения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: Стремление привлечь внимание сверстника с помощью своих действий  или предметов.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Содержание общения: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Посмотрите, что у меня есть, или то, что я вижу.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Пример общения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: «Это моя собачка...» «У меня сегодня новое платьице».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Целевые ориентиры к началу дошкольного возраста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572296" cy="868346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B72B38"/>
                </a:solidFill>
              </a:rPr>
              <a:t>4-5 лет</a:t>
            </a:r>
            <a:endParaRPr lang="ru-RU" sz="3600" b="1" dirty="0">
              <a:solidFill>
                <a:srgbClr val="B72B3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9274" cy="5143536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В этом возрасте складывается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ситуативно-деловая форма общения.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 Это период развития ролевой игры. Дети предпочитают играть не в одиночку, а вместе. Резко возрастает значимость сверстников. </a:t>
            </a:r>
          </a:p>
          <a:p>
            <a:pPr>
              <a:buNone/>
            </a:pPr>
            <a:endParaRPr lang="ru-RU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Цель: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 Удовлетворить потребность в признании. Особое значение приобретает отношение других людей к собственным успехам.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Содержание: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 Демонстрируют то, что умеют делать. Детям нравится поучать своих сверстников и приводить себя в пример.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Пример: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 «Вот, это я сам сделал!» «Вот, смотри, как надо строить!»</a:t>
            </a:r>
          </a:p>
          <a:p>
            <a:pPr>
              <a:buNone/>
            </a:pP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 descr="C:\Users\Жанетта\Desktop\смореабилитация\смайлики\0_1957b_19df4c67_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1" y="0"/>
            <a:ext cx="2008605" cy="17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562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715172" cy="868346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B72B38"/>
                </a:solidFill>
              </a:rPr>
              <a:t>    </a:t>
            </a:r>
            <a:r>
              <a:rPr lang="ru-RU" sz="3600" b="1" dirty="0" smtClean="0">
                <a:solidFill>
                  <a:srgbClr val="B72B38"/>
                </a:solidFill>
              </a:rPr>
              <a:t>5-6 лет</a:t>
            </a:r>
            <a:endParaRPr lang="ru-RU" sz="3600" b="1" dirty="0"/>
          </a:p>
        </p:txBody>
      </p:sp>
      <p:pic>
        <p:nvPicPr>
          <p:cNvPr id="5" name="Picture 2" descr="C:\Users\Жанетта\Desktop\смореабилитация\смайлики\6456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3054" y="5424218"/>
            <a:ext cx="1720946" cy="143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5" y="1357298"/>
            <a:ext cx="7643865" cy="5143536"/>
          </a:xfrm>
          <a:ln w="381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У старших дошкольников складывается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</a:rPr>
              <a:t>внеситуативно-деловая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форма общения.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Дети дают оценки поступкам других , рассказывают друг другу о том, где они были и что видели, задают вопросы : «Что ты хочешь делать?», «Что тебе нравится?»</a:t>
            </a: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Цель: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Демонстрируются свои познания в целях утверждения собственного авторитета.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Содержание: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Высказывания о себе расширяются за счет большего количества рассказов о себе, не связанных с тем, что ребенок делает сейчас; дети делятся планами на будущее.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Пример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: «Я мультики смотрел», «Я вырасту - буду…» «Я люблю книжки» </a:t>
            </a:r>
          </a:p>
          <a:p>
            <a:pPr>
              <a:buNone/>
            </a:pPr>
            <a:endParaRPr lang="ru-RU" sz="2400" dirty="0" smtClean="0"/>
          </a:p>
          <a:p>
            <a:pPr>
              <a:lnSpc>
                <a:spcPct val="150000"/>
              </a:lnSpc>
              <a:buNone/>
            </a:pP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6715172" cy="785818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B72B38"/>
                </a:solidFill>
              </a:rPr>
              <a:t>    </a:t>
            </a:r>
            <a:r>
              <a:rPr lang="ru-RU" sz="3600" b="1" dirty="0" smtClean="0">
                <a:solidFill>
                  <a:srgbClr val="B72B38"/>
                </a:solidFill>
              </a:rPr>
              <a:t>6-7 лет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5" y="1142984"/>
            <a:ext cx="7643865" cy="5500726"/>
          </a:xfrm>
          <a:ln w="3810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Формируется особое отношение к другому ребенку, которое можно назвать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личностным.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Некоторые могут подолгу разговаривать, не прибегая к практическим действиям. Но все же самое большое значение для детей имеют совместные дела, то есть общие игры или продуктивная деятельность. Появляются избирательные привязанности, возникает дружба и более устойчивые, глубокие отношения.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Цель: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Суждения на познавательные и моральные темы для самоутверждения.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Содержание: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с удовольствием сообщают своим друзьям то, что они услышали от родителей, зачастую даже не понимая смысла сказанного.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Пример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: «Жадничать нельзя, с жадинами никто не водится!» - так «учат» дети своих друзей.</a:t>
            </a:r>
          </a:p>
          <a:p>
            <a:pPr>
              <a:buNone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Целевые ориентиры к концу дошкольного возраста.</a:t>
            </a:r>
          </a:p>
          <a:p>
            <a:pPr>
              <a:lnSpc>
                <a:spcPct val="150000"/>
              </a:lnSpc>
              <a:buNone/>
            </a:pP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42852"/>
            <a:ext cx="6715172" cy="1357322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B72B38"/>
                </a:solidFill>
              </a:rPr>
              <a:t>  </a:t>
            </a:r>
            <a:r>
              <a:rPr lang="ru-RU" sz="3100" b="1" i="1" dirty="0" smtClean="0"/>
              <a:t> </a:t>
            </a:r>
            <a:r>
              <a:rPr lang="ru-RU" sz="3600" dirty="0" smtClean="0">
                <a:solidFill>
                  <a:srgbClr val="B72B38"/>
                </a:solidFill>
              </a:rPr>
              <a:t>Основные причины детских конфликтов</a:t>
            </a:r>
            <a:br>
              <a:rPr lang="ru-RU" sz="3600" dirty="0" smtClean="0">
                <a:solidFill>
                  <a:srgbClr val="B72B38"/>
                </a:solidFill>
              </a:rPr>
            </a:br>
            <a:endParaRPr lang="ru-RU" sz="3600" dirty="0">
              <a:solidFill>
                <a:srgbClr val="B72B3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5" y="1643050"/>
            <a:ext cx="7643865" cy="5000660"/>
          </a:xfrm>
          <a:ln w="38100"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Каждый ребенок ожидает хорошей оценки от сверстника, но не понимает, что сверстнику тоже нужна похвала. Похвалить, одобрить другого ребенка для дошкольника очень трудно. Он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видит только внешнее поведение другого: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то, что он толкает, кричит, мешает, отбирает игрушки и т. д. При этом он не понимает, что  каждый сверстник имеет свои  интересы, желания.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Дошкольник не осознает свой внутренний мир, свои переживания, намерения, интересы. Поэтому ему трудно представить, что чувствует другой.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Ребенку надо помочь посмотреть на себя и сверстника со стороны, чтобы малыш мог избежать множества конфликтов.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C:\Users\Жанетта\Desktop\смореабилитация\смайлики\0_195da_e5da8e63_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28596" y="0"/>
            <a:ext cx="1800200" cy="1817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41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572428" cy="1785950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B72B38"/>
                </a:solidFill>
              </a:rPr>
              <a:t>Что должен делать взрослый, чтобы  взаимодействие  детей складывалось успешно? </a:t>
            </a:r>
            <a:r>
              <a:rPr lang="ru-RU" sz="3600" dirty="0" smtClean="0">
                <a:solidFill>
                  <a:srgbClr val="B72B38"/>
                </a:solidFill>
              </a:rPr>
              <a:t/>
            </a:r>
            <a:br>
              <a:rPr lang="ru-RU" sz="3600" dirty="0" smtClean="0">
                <a:solidFill>
                  <a:srgbClr val="B72B38"/>
                </a:solidFill>
              </a:rPr>
            </a:br>
            <a:endParaRPr lang="ru-RU" sz="3600" dirty="0">
              <a:solidFill>
                <a:srgbClr val="B72B3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5" y="2143116"/>
            <a:ext cx="7643865" cy="4500594"/>
          </a:xfrm>
          <a:ln w="381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Задача взрослого состоит в том, чтобы наладить отношения между детьми. Для этого взрослый: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демонстрирует ребенку достоинства сверстников;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ласково называет каждого ребенка поименно;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хвалит партнеров по игре;</a:t>
            </a:r>
          </a:p>
          <a:p>
            <a:pPr lvl="0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предлагает ребенку повторить успешное действие другого.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Взрослый помогает ребенку открыть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сверстника и увидеть в нем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положительные качества.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2" descr="C:\Users\Жанетта\Desktop\смореабилитация\смайлики\0_1deb7_c6a785a6_S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711461" y="4517416"/>
            <a:ext cx="2432539" cy="2340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416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1336</TotalTime>
  <Words>1299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             Муниципальное бюджетное дошкольное образовательное учреждение детский сад общеразвивающего вида № 89 «Огонек» г. Волжского Волгоградской области     Возрастные особенности   общения дошкольников со сверстниками и его нарушения    </vt:lpstr>
      <vt:lpstr>Слайд 2</vt:lpstr>
      <vt:lpstr>Слайд 3</vt:lpstr>
      <vt:lpstr> 3-4 года </vt:lpstr>
      <vt:lpstr>4-5 лет</vt:lpstr>
      <vt:lpstr>    5-6 лет</vt:lpstr>
      <vt:lpstr>    6-7 лет</vt:lpstr>
      <vt:lpstr>   Основные причины детских конфликтов </vt:lpstr>
      <vt:lpstr>Что должен делать взрослый, чтобы  взаимодействие  детей складывалось успешно?  </vt:lpstr>
      <vt:lpstr> Что мешает полноценному общению?  </vt:lpstr>
      <vt:lpstr> Что мешает полноценному общению?  </vt:lpstr>
      <vt:lpstr> Что мешает полноценному общению?  </vt:lpstr>
      <vt:lpstr> Однако, несмотря на эти различия, всех агрессивных детей объединяет одно общее свойство - невнимание к другим детям, неспособность видеть и понимать другого.  </vt:lpstr>
      <vt:lpstr> У педагогов  должны быть сформированы основные компетенции, необходимые для создания социальной ситуации развития воспитанников. Данные компетенции предполагают:  </vt:lpstr>
      <vt:lpstr> Коммуникативные игры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127</cp:revision>
  <dcterms:created xsi:type="dcterms:W3CDTF">2012-11-23T08:41:34Z</dcterms:created>
  <dcterms:modified xsi:type="dcterms:W3CDTF">2014-11-28T11:48:41Z</dcterms:modified>
</cp:coreProperties>
</file>