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2" r:id="rId3"/>
    <p:sldId id="273" r:id="rId4"/>
    <p:sldId id="264" r:id="rId5"/>
    <p:sldId id="267" r:id="rId6"/>
    <p:sldId id="258" r:id="rId7"/>
    <p:sldId id="271" r:id="rId8"/>
    <p:sldId id="259" r:id="rId9"/>
    <p:sldId id="266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96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52159-BD73-4934-B457-026451DD3C3C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12EC4-DBE5-4C60-9070-2595947085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07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12EC4-DBE5-4C60-9070-25959470854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651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87824" y="404664"/>
            <a:ext cx="615617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spc="50" dirty="0">
                <a:ln w="11430"/>
                <a:solidFill>
                  <a:srgbClr val="0070C0"/>
                </a:solidFill>
                <a:latin typeface="Monotype Corsiva" pitchFamily="66" charset="0"/>
              </a:rPr>
              <a:t>Муниципальное дошкольное образовательное учреждение детский сад №89 «Огонек</a:t>
            </a:r>
            <a:r>
              <a:rPr lang="ru-RU" sz="2000" b="1" spc="50" dirty="0" smtClean="0">
                <a:ln w="11430"/>
                <a:solidFill>
                  <a:srgbClr val="0070C0"/>
                </a:solidFill>
                <a:latin typeface="Monotype Corsiva" pitchFamily="66" charset="0"/>
              </a:rPr>
              <a:t>»</a:t>
            </a:r>
          </a:p>
          <a:p>
            <a:pPr lvl="0" algn="ctr"/>
            <a:endParaRPr lang="ru-RU" sz="2000" b="1" spc="50" dirty="0">
              <a:ln w="11430"/>
              <a:solidFill>
                <a:srgbClr val="0070C0"/>
              </a:solidFill>
              <a:latin typeface="Monotype Corsiva" pitchFamily="66" charset="0"/>
            </a:endParaRPr>
          </a:p>
          <a:p>
            <a:pPr lvl="0" algn="ctr"/>
            <a:r>
              <a:rPr lang="ru-RU" sz="2000" b="1" spc="50" dirty="0" smtClean="0">
                <a:ln w="11430"/>
                <a:solidFill>
                  <a:srgbClr val="0070C0"/>
                </a:solidFill>
                <a:latin typeface="Monotype Corsiva" pitchFamily="66" charset="0"/>
              </a:rPr>
              <a:t>Презентация на тему:</a:t>
            </a:r>
          </a:p>
          <a:p>
            <a:r>
              <a:rPr lang="ru-RU" sz="2000" b="1" spc="50" dirty="0" smtClean="0">
                <a:ln w="11430"/>
                <a:solidFill>
                  <a:srgbClr val="0070C0"/>
                </a:solidFill>
                <a:latin typeface="Monotype Corsiva" pitchFamily="66" charset="0"/>
              </a:rPr>
              <a:t>«</a:t>
            </a: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Формирование представлений о неживой природе </a:t>
            </a:r>
            <a:endParaRPr lang="ru-RU" sz="240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у детей старшего дошкольного возраста через создание и использование мини-музея в свободной деятельности</a:t>
            </a:r>
            <a:r>
              <a:rPr lang="ru-RU" sz="2400" b="1" spc="50" dirty="0" smtClean="0">
                <a:ln w="11430"/>
                <a:solidFill>
                  <a:srgbClr val="0070C0"/>
                </a:solidFill>
                <a:latin typeface="Monotype Corsiva" pitchFamily="66" charset="0"/>
              </a:rPr>
              <a:t>»</a:t>
            </a:r>
          </a:p>
          <a:p>
            <a:pPr lvl="0" algn="ctr"/>
            <a:r>
              <a:rPr lang="ru-RU" sz="2000" b="1" spc="50" dirty="0">
                <a:ln w="11430"/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70C0"/>
                </a:solidFill>
                <a:latin typeface="Monotype Corsiva" pitchFamily="66" charset="0"/>
              </a:rPr>
              <a:t>                                                                              </a:t>
            </a:r>
          </a:p>
          <a:p>
            <a:pPr lvl="0" algn="r"/>
            <a:r>
              <a:rPr lang="ru-RU" sz="2000" b="1" spc="50" dirty="0" smtClean="0">
                <a:ln w="11430"/>
                <a:solidFill>
                  <a:srgbClr val="0070C0"/>
                </a:solidFill>
                <a:latin typeface="Monotype Corsiva" pitchFamily="66" charset="0"/>
              </a:rPr>
              <a:t>                                                                                              Подготовил:                                                                              воспитатель </a:t>
            </a:r>
          </a:p>
          <a:p>
            <a:pPr lvl="0" algn="r"/>
            <a:r>
              <a:rPr lang="ru-RU" sz="2000" b="1" spc="50" dirty="0" smtClean="0">
                <a:ln w="11430"/>
                <a:solidFill>
                  <a:srgbClr val="0070C0"/>
                </a:solidFill>
                <a:latin typeface="Monotype Corsiva" pitchFamily="66" charset="0"/>
              </a:rPr>
              <a:t>первой квалификационной </a:t>
            </a:r>
          </a:p>
          <a:p>
            <a:pPr lvl="0" algn="r"/>
            <a:r>
              <a:rPr lang="ru-RU" sz="2000" b="1" spc="50" dirty="0" smtClean="0">
                <a:ln w="11430"/>
                <a:solidFill>
                  <a:srgbClr val="0070C0"/>
                </a:solidFill>
                <a:latin typeface="Monotype Corsiva" pitchFamily="66" charset="0"/>
              </a:rPr>
              <a:t>категории</a:t>
            </a:r>
          </a:p>
          <a:p>
            <a:pPr lvl="0" algn="r"/>
            <a:r>
              <a:rPr lang="ru-RU" sz="2000" b="1" spc="50" dirty="0" smtClean="0">
                <a:ln w="11430"/>
                <a:solidFill>
                  <a:srgbClr val="0070C0"/>
                </a:solidFill>
                <a:latin typeface="Monotype Corsiva" pitchFamily="66" charset="0"/>
              </a:rPr>
              <a:t>Скоробогатская Н.Н</a:t>
            </a:r>
            <a:r>
              <a:rPr lang="ru-RU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pPr algn="r"/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endParaRPr lang="ru-RU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8522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3" y="4214818"/>
            <a:ext cx="3374634" cy="25309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 t="12313" r="63104" b="50697"/>
          <a:stretch/>
        </p:blipFill>
        <p:spPr>
          <a:xfrm>
            <a:off x="6215074" y="119584"/>
            <a:ext cx="2786316" cy="25547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0" t="20741" r="11371" b="7670"/>
          <a:stretch/>
        </p:blipFill>
        <p:spPr>
          <a:xfrm>
            <a:off x="5785980" y="4143380"/>
            <a:ext cx="3266293" cy="2602413"/>
          </a:xfrm>
          <a:prstGeom prst="rect">
            <a:avLst/>
          </a:prstGeom>
        </p:spPr>
      </p:pic>
      <p:pic>
        <p:nvPicPr>
          <p:cNvPr id="15" name="Рисунок 14" descr="IMG_4542.JPG"/>
          <p:cNvPicPr>
            <a:picLocks noChangeAspect="1"/>
          </p:cNvPicPr>
          <p:nvPr/>
        </p:nvPicPr>
        <p:blipFill>
          <a:blip r:embed="rId7" cstate="print"/>
          <a:srcRect l="13889" t="26041" r="9722"/>
          <a:stretch>
            <a:fillRect/>
          </a:stretch>
        </p:blipFill>
        <p:spPr>
          <a:xfrm>
            <a:off x="214282" y="214290"/>
            <a:ext cx="2928958" cy="378100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57290" y="1714488"/>
            <a:ext cx="7035900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за внимание!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63845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299695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57619" y="214290"/>
            <a:ext cx="51757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ea typeface="Calibri"/>
                <a:cs typeface="Times New Roman"/>
              </a:rPr>
              <a:t>Мини-музей можно </a:t>
            </a:r>
            <a:r>
              <a:rPr lang="ru-RU" b="1" dirty="0">
                <a:ea typeface="Calibri"/>
                <a:cs typeface="Times New Roman"/>
              </a:rPr>
              <a:t>посещать каждый день, самому менять, переставлять экспонаты, брать их в руки и рассматривать,  даже взять домой на время. </a:t>
            </a:r>
            <a:r>
              <a:rPr lang="ru-RU" b="1" dirty="0" smtClean="0"/>
              <a:t>Дети трогают, гладят камни</a:t>
            </a:r>
            <a:r>
              <a:rPr lang="ru-RU" b="1" smtClean="0"/>
              <a:t>, ракушки </a:t>
            </a:r>
            <a:r>
              <a:rPr lang="ru-RU" b="1" dirty="0" smtClean="0"/>
              <a:t>выкладывают </a:t>
            </a:r>
            <a:r>
              <a:rPr lang="ru-RU" b="1" dirty="0" err="1" smtClean="0"/>
              <a:t>сериационные</a:t>
            </a:r>
            <a:r>
              <a:rPr lang="ru-RU" b="1" dirty="0" smtClean="0"/>
              <a:t> ряды - от самого большого до самого маленького; от самого темного до самого светлого; от самого гладкого до самого шероховатого; от самого тяжелого до самого легкого.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0" y="129927"/>
            <a:ext cx="3616755" cy="48223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372" y="2996952"/>
            <a:ext cx="4906620" cy="367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16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_45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4714908" cy="6286544"/>
          </a:xfrm>
          <a:prstGeom prst="rect">
            <a:avLst/>
          </a:prstGeom>
        </p:spPr>
      </p:pic>
      <p:pic>
        <p:nvPicPr>
          <p:cNvPr id="5" name="Рисунок 4" descr="IMG_4560.JPG"/>
          <p:cNvPicPr>
            <a:picLocks noChangeAspect="1"/>
          </p:cNvPicPr>
          <p:nvPr/>
        </p:nvPicPr>
        <p:blipFill>
          <a:blip r:embed="rId4" cstate="print"/>
          <a:srcRect l="6944" t="6250" r="11111" b="9374"/>
          <a:stretch>
            <a:fillRect/>
          </a:stretch>
        </p:blipFill>
        <p:spPr>
          <a:xfrm>
            <a:off x="6643702" y="0"/>
            <a:ext cx="2299228" cy="3156567"/>
          </a:xfrm>
          <a:prstGeom prst="rect">
            <a:avLst/>
          </a:prstGeom>
        </p:spPr>
      </p:pic>
      <p:pic>
        <p:nvPicPr>
          <p:cNvPr id="6" name="Рисунок 5" descr="IMG_4557.JPG"/>
          <p:cNvPicPr>
            <a:picLocks noChangeAspect="1"/>
          </p:cNvPicPr>
          <p:nvPr/>
        </p:nvPicPr>
        <p:blipFill>
          <a:blip r:embed="rId5" cstate="print"/>
          <a:srcRect l="44444" t="27083" b="16666"/>
          <a:stretch>
            <a:fillRect/>
          </a:stretch>
        </p:blipFill>
        <p:spPr>
          <a:xfrm>
            <a:off x="6357950" y="3143248"/>
            <a:ext cx="2555893" cy="345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045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720" y="642918"/>
            <a:ext cx="84296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предлагаемом опыте решаются следующие цели и  задачи.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формирование знаний у детей старшего дошкольного возраста о многообразии явлений, происходящих в неживой природе.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задачи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организовать“ мини – музей”,  который будет развивать у детей интерес к исследованию и познанию объектов неживой природы;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проектно - исследовательских умений и навыков;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расширить и уточнить  представления детей об объектах неживой природы, их признаках и свойствах, значении для живых существ, о мерах по охране  чистоты и экономному использованию;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чувства эмоциональной близости с природой, умения видеть красоту природы;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активной жизненной позиции;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умений и желания прогнозировать некоторые  свои действия по отношению к окружающей среде;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гуманного, эмоционально – положительного, бережного, заботливого  отношения к миру природы и окружающему миру в целом.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2045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285728"/>
            <a:ext cx="87154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Всю работу над данной темой я разбила на три этапа: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подготовительный, практический и аналитический.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подготовительного этапа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накопление теоретических знаний и создание материальной базы.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6372045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3168352" cy="637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r>
              <a:rPr lang="ru-RU" b="1" dirty="0" smtClean="0"/>
              <a:t>Практический этап.</a:t>
            </a:r>
            <a:endParaRPr lang="ru-RU" dirty="0" smtClean="0"/>
          </a:p>
          <a:p>
            <a:pPr algn="just"/>
            <a:r>
              <a:rPr lang="ru-RU" b="1" dirty="0" smtClean="0"/>
              <a:t>       В начале работы мы с детьми придумали название нашему музею «Музей  неживой природы», выбрали место для его размещения.</a:t>
            </a:r>
          </a:p>
          <a:p>
            <a:pPr algn="just"/>
            <a:r>
              <a:rPr lang="ru-RU" b="1" dirty="0" smtClean="0"/>
              <a:t>Работа по ознакомлению с явлениями неживой природы проводилась еженедельно. Использовались разные формы организации: наблюдения, опыты, беседы, игры, решение проблемных задач и организацию практической деятельности. </a:t>
            </a:r>
          </a:p>
          <a:p>
            <a:pPr algn="just"/>
            <a:r>
              <a:rPr lang="ru-RU" b="1" dirty="0" smtClean="0"/>
              <a:t>По мере того, как дети добывали новые знания, наш музей пополнялся  экспонатами.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6" name="Рисунок 5" descr="IMG_45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166665"/>
            <a:ext cx="5357832" cy="657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596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6314" y="642918"/>
            <a:ext cx="41434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Раздел «Вода – волшебница». После знакомства с тремя состояниями воды в музее появились: вода – тучка, облачко, снег; макеты пруда,  «Жизнь в воде»; лед в виде катка с хоккеистами. Из дома дети стали приносить поделки сделанные вместе с родителями.</a:t>
            </a:r>
            <a:endParaRPr lang="ru-RU" b="1" dirty="0"/>
          </a:p>
        </p:txBody>
      </p:sp>
      <p:pic>
        <p:nvPicPr>
          <p:cNvPr id="6" name="Рисунок 5" descr="IMG_4536.JPG"/>
          <p:cNvPicPr>
            <a:picLocks noChangeAspect="1"/>
          </p:cNvPicPr>
          <p:nvPr/>
        </p:nvPicPr>
        <p:blipFill>
          <a:blip r:embed="rId3" cstate="print"/>
          <a:srcRect b="5555"/>
          <a:stretch>
            <a:fillRect/>
          </a:stretch>
        </p:blipFill>
        <p:spPr>
          <a:xfrm>
            <a:off x="4572000" y="3405190"/>
            <a:ext cx="4572000" cy="3238520"/>
          </a:xfrm>
          <a:prstGeom prst="rect">
            <a:avLst/>
          </a:prstGeom>
        </p:spPr>
      </p:pic>
      <p:pic>
        <p:nvPicPr>
          <p:cNvPr id="7" name="Рисунок 6" descr="IMG_4534.JPG"/>
          <p:cNvPicPr>
            <a:picLocks noChangeAspect="1"/>
          </p:cNvPicPr>
          <p:nvPr/>
        </p:nvPicPr>
        <p:blipFill>
          <a:blip r:embed="rId4" cstate="print"/>
          <a:srcRect t="10078" b="6201"/>
          <a:stretch>
            <a:fillRect/>
          </a:stretch>
        </p:blipFill>
        <p:spPr>
          <a:xfrm>
            <a:off x="0" y="0"/>
            <a:ext cx="4550803" cy="2857496"/>
          </a:xfrm>
          <a:prstGeom prst="rect">
            <a:avLst/>
          </a:prstGeom>
        </p:spPr>
      </p:pic>
      <p:pic>
        <p:nvPicPr>
          <p:cNvPr id="8" name="Рисунок 7" descr="IMG_4537.JPG"/>
          <p:cNvPicPr>
            <a:picLocks noChangeAspect="1"/>
          </p:cNvPicPr>
          <p:nvPr/>
        </p:nvPicPr>
        <p:blipFill>
          <a:blip r:embed="rId5" cstate="print"/>
          <a:srcRect l="8593" t="7291"/>
          <a:stretch>
            <a:fillRect/>
          </a:stretch>
        </p:blipFill>
        <p:spPr>
          <a:xfrm>
            <a:off x="97863" y="3357562"/>
            <a:ext cx="4319992" cy="328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045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37"/>
          <a:stretch/>
        </p:blipFill>
        <p:spPr>
          <a:xfrm>
            <a:off x="571472" y="142852"/>
            <a:ext cx="3744416" cy="24568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65" r="1259" b="12859"/>
          <a:stretch/>
        </p:blipFill>
        <p:spPr>
          <a:xfrm>
            <a:off x="214282" y="4357694"/>
            <a:ext cx="3857652" cy="23413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t="9134" b="7973"/>
          <a:stretch/>
        </p:blipFill>
        <p:spPr>
          <a:xfrm>
            <a:off x="5706533" y="4211959"/>
            <a:ext cx="3437466" cy="252940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2551837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Раздел «Чудеса под ногами» посвящен камням и песку. Изучая разнообразие камней и песка в природе, мы с детьми собрали  коллекции разных видов песка и камней, наш музей пополнился песочными часами разного размера и формы, где дети могут наблюдать за тем, как сыплется песок. Знакомясь с пустыней, мы с ребятами сделали макет пустыни, также представлены сувениры и игрушки из цветного и прозрачного стекла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1" name="Рисунок 10" descr="IMG_4561.JPG"/>
          <p:cNvPicPr>
            <a:picLocks noChangeAspect="1"/>
          </p:cNvPicPr>
          <p:nvPr/>
        </p:nvPicPr>
        <p:blipFill>
          <a:blip r:embed="rId6" cstate="print"/>
          <a:srcRect l="13889" t="26042" r="13889" b="3125"/>
          <a:stretch>
            <a:fillRect/>
          </a:stretch>
        </p:blipFill>
        <p:spPr>
          <a:xfrm>
            <a:off x="6215074" y="142852"/>
            <a:ext cx="1802740" cy="235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045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"/>
            <a:ext cx="52863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Аналитический этап.</a:t>
            </a:r>
            <a:endParaRPr lang="ru-RU" dirty="0" smtClean="0"/>
          </a:p>
          <a:p>
            <a:pPr algn="just"/>
            <a:r>
              <a:rPr lang="ru-RU" dirty="0" smtClean="0"/>
              <a:t>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Положительный результат проводимой работы показала диагностика, проведенная мною в конце учебного года. Повысился уровень детей с высоким и средним показателями развития, детей  с низким уровнем овладения знаний диагностикой не выявлено.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Начатая мною работа будет продолжаться и дальше в целях совершенствования представлений о сущности процессов в явлениях неживой природы, формирования проектно-исследовательских умений и навыков.</a:t>
            </a:r>
          </a:p>
          <a:p>
            <a:pPr algn="just"/>
            <a:endParaRPr lang="ru-RU" dirty="0"/>
          </a:p>
        </p:txBody>
      </p:sp>
      <p:pic>
        <p:nvPicPr>
          <p:cNvPr id="8" name="Рисунок 7" descr="IMG_4545.JPG"/>
          <p:cNvPicPr>
            <a:picLocks noChangeAspect="1"/>
          </p:cNvPicPr>
          <p:nvPr/>
        </p:nvPicPr>
        <p:blipFill>
          <a:blip r:embed="rId3" cstate="print"/>
          <a:srcRect l="15278" t="10416" r="2777" b="11458"/>
          <a:stretch>
            <a:fillRect/>
          </a:stretch>
        </p:blipFill>
        <p:spPr>
          <a:xfrm>
            <a:off x="214282" y="3357562"/>
            <a:ext cx="3000364" cy="3500438"/>
          </a:xfrm>
          <a:prstGeom prst="rect">
            <a:avLst/>
          </a:prstGeom>
        </p:spPr>
      </p:pic>
      <p:pic>
        <p:nvPicPr>
          <p:cNvPr id="9" name="Рисунок 8" descr="IMG_4551.JPG"/>
          <p:cNvPicPr>
            <a:picLocks noChangeAspect="1"/>
          </p:cNvPicPr>
          <p:nvPr/>
        </p:nvPicPr>
        <p:blipFill>
          <a:blip r:embed="rId4" cstate="print"/>
          <a:srcRect l="7812" t="3125" r="4687"/>
          <a:stretch>
            <a:fillRect/>
          </a:stretch>
        </p:blipFill>
        <p:spPr>
          <a:xfrm>
            <a:off x="4929190" y="3253681"/>
            <a:ext cx="4214810" cy="3604320"/>
          </a:xfrm>
          <a:prstGeom prst="rect">
            <a:avLst/>
          </a:prstGeom>
        </p:spPr>
      </p:pic>
      <p:pic>
        <p:nvPicPr>
          <p:cNvPr id="11" name="Рисунок 10" descr="IMG_4553.JPG"/>
          <p:cNvPicPr>
            <a:picLocks noChangeAspect="1"/>
          </p:cNvPicPr>
          <p:nvPr/>
        </p:nvPicPr>
        <p:blipFill>
          <a:blip r:embed="rId5" cstate="print"/>
          <a:srcRect l="19531" t="14583" r="18750" b="20833"/>
          <a:stretch>
            <a:fillRect/>
          </a:stretch>
        </p:blipFill>
        <p:spPr>
          <a:xfrm>
            <a:off x="5467937" y="0"/>
            <a:ext cx="3706021" cy="32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045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544</Words>
  <Application>Microsoft Office PowerPoint</Application>
  <PresentationFormat>Экран (4:3)</PresentationFormat>
  <Paragraphs>42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Papik</dc:creator>
  <cp:lastModifiedBy>Papik</cp:lastModifiedBy>
  <cp:revision>26</cp:revision>
  <dcterms:created xsi:type="dcterms:W3CDTF">2014-10-25T10:17:13Z</dcterms:created>
  <dcterms:modified xsi:type="dcterms:W3CDTF">2016-12-15T07:50:26Z</dcterms:modified>
</cp:coreProperties>
</file>